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58" r:id="rId5"/>
    <p:sldId id="267" r:id="rId6"/>
    <p:sldId id="259" r:id="rId7"/>
    <p:sldId id="268" r:id="rId8"/>
    <p:sldId id="260" r:id="rId9"/>
    <p:sldId id="273" r:id="rId10"/>
    <p:sldId id="269" r:id="rId11"/>
    <p:sldId id="261" r:id="rId12"/>
    <p:sldId id="275" r:id="rId13"/>
    <p:sldId id="276" r:id="rId14"/>
    <p:sldId id="270" r:id="rId15"/>
    <p:sldId id="264" r:id="rId16"/>
    <p:sldId id="271" r:id="rId17"/>
    <p:sldId id="262" r:id="rId18"/>
    <p:sldId id="272" r:id="rId19"/>
    <p:sldId id="257" r:id="rId20"/>
    <p:sldId id="263" r:id="rId21"/>
    <p:sldId id="274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EB61B-9158-4EE1-B2A9-571402839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6D2221-09CC-4235-8BCE-35FD3C96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B32F95-A69F-43F6-8F19-A526F4D4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E8B58-B93E-4352-8E48-98FECF88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BCCF3B-5B29-4085-BB3A-B4575795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8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EAC98-BA0F-40D3-8A1A-523DFD4F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3F9242-E6F9-4433-BDA4-C77E79BA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7CCEE6-39FE-4A92-849B-67F05FFC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21EDB3-F092-4ED7-8586-1B108E63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4A25CB-FF24-448A-93BA-86FF3AD6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64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84F6783-DC05-40FA-A903-AD7CE3CF7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34FF97-9BFB-4BAE-A3C5-9B2F9006A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F3D411-4C1A-46AA-8095-EDA8DDCC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AA55BD-08EC-449C-88FE-8950B1A1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8578C-6985-48D1-8069-C22F4140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20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3524B-1815-4391-8171-0817424D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3A73AC-95C9-420E-92AC-DC45D493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6A93D3-DE4C-436F-950A-50505BA0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C2481B-E2EA-43B6-8D28-3EF30DB6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9503F-1AF4-481E-9AA6-26FF8101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49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1B1AB-89E1-4955-8A41-5C0EE1A5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EB0491-BFF3-4700-AADB-B5C71B4DB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63893B-0C25-4EBE-91B7-8EEA000F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E82810-4391-4BCD-823B-F888C1A5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1D4D4F-CD86-4297-9550-99B032AB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80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84F286-4B8D-4B78-A6CE-3A6DEE05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5E827-8F4E-4998-BC63-1F4BC0843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EEF7EB-62C2-4638-B502-F4C511354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D19978-76D5-4F5A-91F7-467B20AE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73606C-A648-4331-B986-036B35E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6D712D-FF13-48FD-AA11-CA80DD53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18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D9E42-CF9B-428D-872F-A4DFC9F6E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14EAB7-F932-4669-8BCA-5B1E61118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154709-C9F3-4C9D-8F5A-14F45F1CE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355B3F-586B-4D23-A7AB-42765D346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9489DA-22F3-485E-B875-8ADD0BCEF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41E91CB-A5FE-456F-8FD3-A39BA1CF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C87C15F-9F20-478C-A655-53AA059E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A6F94C6-626F-4E68-B492-332177F1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71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7EEC4-CF52-4FA8-AFD7-09FDC93D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7FA96A-A7CC-45BE-8651-19CAF239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2530EE1-1C79-4724-BC42-25FF9671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57348A-817C-4C4C-99BB-50EB1C40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17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827593-C3A1-4695-B6C7-E49FD17D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CDAF07-2B30-4C2A-8013-75D556C9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E4EE97-ADF8-446A-AF85-6EA85E87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9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414249-D92F-433E-B81D-D1D46962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52FCD-3ED8-4BAB-8541-39FA91D4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201C71-C03F-4F7F-9C65-76072B43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E266BD-DD44-4F50-BBD9-326CF893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6BA0A9-10B4-45AB-A3DC-14499600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9178D5-01F8-4511-9C58-870D3915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253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2A60D-95B9-4560-A846-C165C838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A06CE4-E31F-4A2D-A9D0-AD2BA7562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BF434D-1EAB-4438-8748-60EACDEE3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90FEA2-4E4B-4FFB-8C76-E7D2F176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8AF163-E39E-4BD8-928E-D368910F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375FF6-5848-40EF-9055-B8AC38A0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2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A5F2EF-598E-439B-95D3-9B372B99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C2DB5B-DE3C-4EA6-A71A-E76D53724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6B1309-53DD-4F45-BC30-9523459F8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DE89-DA97-495A-B774-CF78448757F9}" type="datetimeFigureOut">
              <a:rPr lang="fr-FR" smtClean="0"/>
              <a:t>15/09/2019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3E298C-07DE-4989-BDE0-FD39BC7F6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D41F4D-9C4F-4CD8-A901-1FA7EC9A5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E2BBD-26A0-4FC5-B419-AE4C1402A0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8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kmucd2" TargetMode="External"/><Relationship Id="rId3" Type="http://schemas.openxmlformats.org/officeDocument/2006/relationships/hyperlink" Target="https://media4.s-nbcnews.com/j/newscms/2019_33/2023466/170602-russell-lee-segregation-ac-506p_6e00acc731f13c9216ae0a169e65a54e.fit-2000w.jpg" TargetMode="External"/><Relationship Id="rId7" Type="http://schemas.openxmlformats.org/officeDocument/2006/relationships/hyperlink" Target="https://bit.ly/2kcRvpo" TargetMode="External"/><Relationship Id="rId2" Type="http://schemas.openxmlformats.org/officeDocument/2006/relationships/hyperlink" Target="https://bit.ly/2kkaaj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lUetC8" TargetMode="External"/><Relationship Id="rId11" Type="http://schemas.openxmlformats.org/officeDocument/2006/relationships/hyperlink" Target="https://www.hawaiitribune-herald.com/wp-content/uploads/2018/03/web1_AP18086723862996.jpg" TargetMode="External"/><Relationship Id="rId5" Type="http://schemas.openxmlformats.org/officeDocument/2006/relationships/hyperlink" Target="https://youtu.be/M2iZrVs2E8Y" TargetMode="External"/><Relationship Id="rId10" Type="http://schemas.openxmlformats.org/officeDocument/2006/relationships/hyperlink" Target="https://www1.cbn.com/sites/default/files/styles/video_ratio_16_9/public/media/slider/images/borderwallconstruction_hdv.jpg?itok=h_E3gTOI" TargetMode="External"/><Relationship Id="rId4" Type="http://schemas.openxmlformats.org/officeDocument/2006/relationships/hyperlink" Target="https://www.youtube.com/watch?v=OIT0ucf_gys" TargetMode="External"/><Relationship Id="rId9" Type="http://schemas.openxmlformats.org/officeDocument/2006/relationships/hyperlink" Target="https://img.20mn.fr/ndp7POGDSEqAc2due7L1cw/310x190_twin-towers-world-trade-center-11-septembre-2001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2iZrVs2E8Y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6BDD41-712D-412E-9834-451336079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sz="5800"/>
              <a:t>The debate over immigration in the 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B1B512-7BC3-4DF5-92AC-367BE145B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/>
                </a:solidFill>
              </a:rPr>
              <a:t>Presented by Jean-Maxime Djanett and Henry Letellier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0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093082"/>
      </p:ext>
    </p:extLst>
  </p:cSld>
  <p:clrMapOvr>
    <a:masterClrMapping/>
  </p:clrMapOvr>
  <p:transition spd="slow">
    <p:cover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A951F21-518F-45F3-AADE-2BE073FA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512DD-37A7-40D5-A9E2-C82893D1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End of Mexican-American war: Mexico loses 50% of its territory, now known as California and Texas</a:t>
            </a:r>
          </a:p>
          <a:p>
            <a:r>
              <a:rPr lang="en-GB" dirty="0"/>
              <a:t>Initially, there is no wall, just a pile of stones at regular intervals</a:t>
            </a:r>
          </a:p>
          <a:p>
            <a:r>
              <a:rPr lang="en-GB" dirty="0"/>
              <a:t>1891: piles of stones replaces by white pillars</a:t>
            </a:r>
          </a:p>
          <a:p>
            <a:r>
              <a:rPr lang="en-GB" dirty="0"/>
              <a:t>1897: US demolish buildings in order to spot smuggling of everyday gods (it is a no mans land that is created between the US and Mexico)</a:t>
            </a:r>
          </a:p>
          <a:p>
            <a:r>
              <a:rPr lang="en-GB" dirty="0"/>
              <a:t>Early 1900s: wire fence to control cattle, 1</a:t>
            </a:r>
            <a:r>
              <a:rPr lang="en-GB" baseline="30000" dirty="0"/>
              <a:t>st</a:t>
            </a:r>
            <a:r>
              <a:rPr lang="en-GB" dirty="0"/>
              <a:t> time physical fence put up, bigger fence later on to stop illegal immigration</a:t>
            </a:r>
          </a:p>
          <a:p>
            <a:r>
              <a:rPr lang="en-GB" dirty="0"/>
              <a:t>1918: big wire fence, aim, diffuse tension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FFEA91C-C07E-493F-AF17-AFBC96CE2D3A}"/>
              </a:ext>
            </a:extLst>
          </p:cNvPr>
          <p:cNvSpPr txBox="1">
            <a:spLocks/>
          </p:cNvSpPr>
          <p:nvPr/>
        </p:nvSpPr>
        <p:spPr>
          <a:xfrm>
            <a:off x="604911" y="365125"/>
            <a:ext cx="10902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context of the song “land of the free” (1/3)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914BBF-0826-40D2-A61D-A1177176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378" y="2207077"/>
            <a:ext cx="1619127" cy="8601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6349A-2F51-4055-B5EF-E5968893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517" y="3067239"/>
            <a:ext cx="583378" cy="173272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8DEFE6-7057-48BE-B269-51DD0BA01D2F}"/>
              </a:ext>
            </a:extLst>
          </p:cNvPr>
          <p:cNvCxnSpPr>
            <a:cxnSpLocks/>
          </p:cNvCxnSpPr>
          <p:nvPr/>
        </p:nvCxnSpPr>
        <p:spPr>
          <a:xfrm flipV="1">
            <a:off x="7723163" y="3429000"/>
            <a:ext cx="3517354" cy="19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397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512DD-37A7-40D5-A9E2-C82893D1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1940s: The wall has barbed wire added to it. </a:t>
            </a:r>
          </a:p>
          <a:p>
            <a:r>
              <a:rPr lang="en-GB" dirty="0"/>
              <a:t>1990s: metal fences made of the Vietnamese</a:t>
            </a:r>
          </a:p>
          <a:p>
            <a:pPr marL="0" indent="0">
              <a:buNone/>
            </a:pPr>
            <a:r>
              <a:rPr lang="en-GB" dirty="0"/>
              <a:t>   helicopter landing mats. (in blue)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September, 11</a:t>
            </a:r>
            <a:r>
              <a:rPr lang="en-GB" baseline="30000" dirty="0"/>
              <a:t>th</a:t>
            </a:r>
            <a:r>
              <a:rPr lang="en-GB" dirty="0"/>
              <a:t> 2001: Twin towers hit, further tightening of immigration rules, length of walls expanded by five times their Hight</a:t>
            </a:r>
          </a:p>
          <a:p>
            <a:r>
              <a:rPr lang="en-GB" dirty="0"/>
              <a:t>More recent project: replace the Vietnam war mats by concrete walls (Donald Trump).</a:t>
            </a:r>
          </a:p>
          <a:p>
            <a:r>
              <a:rPr lang="en-GB" dirty="0"/>
              <a:t>Through the history of the wall, many different purposes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03A6999-BAB6-4508-8F3C-B44D54A9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9DB5E4A-49AB-4C93-B81D-221557943029}"/>
              </a:ext>
            </a:extLst>
          </p:cNvPr>
          <p:cNvSpPr txBox="1">
            <a:spLocks/>
          </p:cNvSpPr>
          <p:nvPr/>
        </p:nvSpPr>
        <p:spPr>
          <a:xfrm>
            <a:off x="604911" y="365125"/>
            <a:ext cx="10902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context of the song “land of the free” (2/3)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44F9F9-FC3A-4BBB-BCA3-05F457D4F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41127" r="18096" b="6066"/>
          <a:stretch/>
        </p:blipFill>
        <p:spPr>
          <a:xfrm>
            <a:off x="7906047" y="2341266"/>
            <a:ext cx="3094891" cy="1439426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A214ABE-05B0-43C2-A49C-D40E7DF44829}"/>
              </a:ext>
            </a:extLst>
          </p:cNvPr>
          <p:cNvCxnSpPr>
            <a:cxnSpLocks/>
          </p:cNvCxnSpPr>
          <p:nvPr/>
        </p:nvCxnSpPr>
        <p:spPr>
          <a:xfrm>
            <a:off x="6013938" y="3123028"/>
            <a:ext cx="2145324" cy="313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A53564B7-2E40-4457-B42B-FCCAE111A27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6" t="-418" r="12622" b="19336"/>
          <a:stretch/>
        </p:blipFill>
        <p:spPr bwMode="auto">
          <a:xfrm>
            <a:off x="11038456" y="3504500"/>
            <a:ext cx="1066790" cy="12319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0952633-8069-4852-8CF5-B142D6822DD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7301" b="17650"/>
          <a:stretch/>
        </p:blipFill>
        <p:spPr bwMode="auto">
          <a:xfrm>
            <a:off x="9562175" y="5159155"/>
            <a:ext cx="2303923" cy="1247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AC91E69-02F1-4309-BA46-238D23516013}"/>
              </a:ext>
            </a:extLst>
          </p:cNvPr>
          <p:cNvCxnSpPr/>
          <p:nvPr/>
        </p:nvCxnSpPr>
        <p:spPr>
          <a:xfrm>
            <a:off x="3446585" y="5459567"/>
            <a:ext cx="6098344" cy="134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2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4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C5C39-5B29-4B82-A19D-7108F124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11" y="365125"/>
            <a:ext cx="10902461" cy="1325563"/>
          </a:xfrm>
        </p:spPr>
        <p:txBody>
          <a:bodyPr/>
          <a:lstStyle/>
          <a:p>
            <a:r>
              <a:rPr lang="en-GB" dirty="0"/>
              <a:t>The context of the song “land of the free” (3/3)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512DD-37A7-40D5-A9E2-C82893D1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Trump project met a lot of opposition</a:t>
            </a:r>
          </a:p>
          <a:p>
            <a:pPr lvl="1"/>
            <a:r>
              <a:rPr lang="en-GB" dirty="0"/>
              <a:t>Music</a:t>
            </a:r>
          </a:p>
          <a:p>
            <a:pPr lvl="1"/>
            <a:r>
              <a:rPr lang="en-GB" dirty="0"/>
              <a:t>Films</a:t>
            </a:r>
          </a:p>
          <a:p>
            <a:pPr lvl="1"/>
            <a:r>
              <a:rPr lang="en-GB" dirty="0"/>
              <a:t>Artwork</a:t>
            </a:r>
          </a:p>
          <a:p>
            <a:r>
              <a:rPr lang="en-GB" dirty="0"/>
              <a:t>“land of the free” illustrates:</a:t>
            </a:r>
          </a:p>
          <a:p>
            <a:pPr lvl="1"/>
            <a:r>
              <a:rPr lang="en-GB" dirty="0"/>
              <a:t>The horror</a:t>
            </a:r>
          </a:p>
          <a:p>
            <a:pPr lvl="1"/>
            <a:r>
              <a:rPr lang="en-GB" dirty="0"/>
              <a:t>The violence</a:t>
            </a:r>
          </a:p>
          <a:p>
            <a:pPr lvl="1"/>
            <a:r>
              <a:rPr lang="en-GB" dirty="0"/>
              <a:t>The immorality of it</a:t>
            </a:r>
          </a:p>
          <a:p>
            <a:r>
              <a:rPr lang="en-GB" dirty="0"/>
              <a:t>“Land of the free”</a:t>
            </a:r>
          </a:p>
          <a:p>
            <a:pPr lvl="1"/>
            <a:r>
              <a:rPr lang="en-GB" dirty="0"/>
              <a:t>America is the land of the free</a:t>
            </a:r>
          </a:p>
          <a:p>
            <a:pPr lvl="1"/>
            <a:r>
              <a:rPr lang="en-GB" dirty="0"/>
              <a:t>“I’m standing crying”, “Oh </a:t>
            </a:r>
            <a:r>
              <a:rPr lang="en-GB" dirty="0" err="1"/>
              <a:t>oh</a:t>
            </a:r>
            <a:r>
              <a:rPr lang="en-GB" dirty="0"/>
              <a:t> </a:t>
            </a:r>
            <a:r>
              <a:rPr lang="en-GB" dirty="0" err="1"/>
              <a:t>oh</a:t>
            </a:r>
            <a:r>
              <a:rPr lang="en-GB" dirty="0"/>
              <a:t>, oh </a:t>
            </a:r>
            <a:r>
              <a:rPr lang="en-GB" dirty="0" err="1"/>
              <a:t>oh</a:t>
            </a:r>
            <a:r>
              <a:rPr lang="en-GB" dirty="0"/>
              <a:t> </a:t>
            </a:r>
            <a:r>
              <a:rPr lang="en-GB" dirty="0" err="1"/>
              <a:t>oh</a:t>
            </a:r>
            <a:r>
              <a:rPr lang="en-GB" dirty="0"/>
              <a:t>” and “land of the free”</a:t>
            </a:r>
          </a:p>
          <a:p>
            <a:pPr lvl="2"/>
            <a:r>
              <a:rPr lang="en-GB" dirty="0"/>
              <a:t>Every paragraph</a:t>
            </a:r>
          </a:p>
        </p:txBody>
      </p:sp>
      <p:pic>
        <p:nvPicPr>
          <p:cNvPr id="5" name="Image 4" descr="Image associÃ©e">
            <a:extLst>
              <a:ext uri="{FF2B5EF4-FFF2-40B4-BE49-F238E27FC236}">
                <a16:creationId xmlns:a16="http://schemas.microsoft.com/office/drawing/2014/main" id="{56B7B5A3-51D0-44DA-A5BC-D1061F36FF3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r="5651"/>
          <a:stretch/>
        </p:blipFill>
        <p:spPr bwMode="auto">
          <a:xfrm>
            <a:off x="6426993" y="1311691"/>
            <a:ext cx="3045522" cy="2310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0541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3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3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56425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C5C39-5B29-4B82-A19D-7108F124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0"/>
            <a:ext cx="11650980" cy="1325563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The context of the song “land of the free” and the see saw wall</a:t>
            </a:r>
          </a:p>
        </p:txBody>
      </p:sp>
      <p:pic>
        <p:nvPicPr>
          <p:cNvPr id="4" name="WEB_EXTRA_-_US_Mexico_Border_Seesaw-a0TbtD6kxnY">
            <a:hlinkClick r:id="" action="ppaction://media"/>
            <a:extLst>
              <a:ext uri="{FF2B5EF4-FFF2-40B4-BE49-F238E27FC236}">
                <a16:creationId xmlns:a16="http://schemas.microsoft.com/office/drawing/2014/main" id="{24328F1D-189A-4730-AA7A-7970EDBD1D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" y="842278"/>
            <a:ext cx="10370820" cy="5833453"/>
          </a:xfrm>
        </p:spPr>
      </p:pic>
    </p:spTree>
    <p:extLst>
      <p:ext uri="{BB962C8B-B14F-4D97-AF65-F5344CB8AC3E}">
        <p14:creationId xmlns:p14="http://schemas.microsoft.com/office/powerpoint/2010/main" val="3376525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7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903634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C72D8-D6FE-4A68-BEBA-C7BC9383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Our personal opinion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2E70F-280E-48BE-B231-5EF2691A0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13523"/>
            <a:ext cx="5157787" cy="823912"/>
          </a:xfrm>
        </p:spPr>
        <p:txBody>
          <a:bodyPr/>
          <a:lstStyle/>
          <a:p>
            <a:pPr algn="ctr"/>
            <a:r>
              <a:rPr lang="en-GB" sz="4400" dirty="0"/>
              <a:t>Jean-Maxime</a:t>
            </a:r>
            <a:endParaRPr lang="en-GB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C597C3-65A4-41FE-BA43-D9C81B1A5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37435"/>
            <a:ext cx="5157787" cy="385222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Illegal immigration can be a problem</a:t>
            </a:r>
          </a:p>
          <a:p>
            <a:r>
              <a:rPr lang="en-GB" dirty="0"/>
              <a:t>Unjustified hate</a:t>
            </a:r>
          </a:p>
          <a:p>
            <a:r>
              <a:rPr lang="en-GB" dirty="0"/>
              <a:t>Discriminate populations</a:t>
            </a:r>
          </a:p>
          <a:p>
            <a:r>
              <a:rPr lang="en-GB" dirty="0"/>
              <a:t>In some countries, stigmatized citizens </a:t>
            </a:r>
          </a:p>
          <a:p>
            <a:r>
              <a:rPr lang="en-GB" dirty="0"/>
              <a:t>supposedly fighting "terrorism“</a:t>
            </a:r>
          </a:p>
          <a:p>
            <a:r>
              <a:rPr lang="en-GB" dirty="0"/>
              <a:t>Terrorism caused by misery and disasters</a:t>
            </a:r>
          </a:p>
          <a:p>
            <a:r>
              <a:rPr lang="en-GB" dirty="0"/>
              <a:t>United states, “open nation”, joke</a:t>
            </a:r>
          </a:p>
          <a:p>
            <a:r>
              <a:rPr lang="en-GB" dirty="0"/>
              <a:t>Trump pushed to extreme existing situations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3334AF-1891-437C-B87D-6766A132D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513523"/>
            <a:ext cx="5183188" cy="823912"/>
          </a:xfrm>
        </p:spPr>
        <p:txBody>
          <a:bodyPr/>
          <a:lstStyle/>
          <a:p>
            <a:pPr algn="ctr"/>
            <a:r>
              <a:rPr lang="en-GB" sz="4400" dirty="0"/>
              <a:t>Henry</a:t>
            </a:r>
            <a:r>
              <a:rPr lang="en-GB" dirty="0"/>
              <a:t> </a:t>
            </a:r>
            <a:r>
              <a:rPr lang="en-GB" sz="4400" dirty="0"/>
              <a:t>Letellier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6DFE4D-2037-4D8F-B6CF-AAE677CAC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37435"/>
            <a:ext cx="5183188" cy="385222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Horrible to separate families</a:t>
            </a:r>
          </a:p>
          <a:p>
            <a:r>
              <a:rPr lang="en-GB" dirty="0"/>
              <a:t>Traumatic to block people</a:t>
            </a:r>
          </a:p>
          <a:p>
            <a:r>
              <a:rPr lang="en-GB" dirty="0"/>
              <a:t>Traumatic to stop access to freedom</a:t>
            </a:r>
          </a:p>
          <a:p>
            <a:r>
              <a:rPr lang="en-GB" dirty="0"/>
              <a:t>Fantastic artwork</a:t>
            </a:r>
          </a:p>
          <a:p>
            <a:r>
              <a:rPr lang="en-GB" dirty="0"/>
              <a:t>Racism should be reduced to a minimum</a:t>
            </a:r>
          </a:p>
        </p:txBody>
      </p:sp>
    </p:spTree>
    <p:extLst>
      <p:ext uri="{BB962C8B-B14F-4D97-AF65-F5344CB8AC3E}">
        <p14:creationId xmlns:p14="http://schemas.microsoft.com/office/powerpoint/2010/main" val="3457223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4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4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4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4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4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3391887"/>
      </p:ext>
    </p:extLst>
  </p:cSld>
  <p:clrMapOvr>
    <a:masterClrMapping/>
  </p:clrMapOvr>
  <p:transition spd="slow"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B3D89-A3C9-41AC-962E-0D5F9CCB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29E943-87B2-48B5-AABD-A0D34A224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8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The website: </a:t>
            </a:r>
            <a:r>
              <a:rPr lang="en-GB" dirty="0">
                <a:hlinkClick r:id="rId2"/>
              </a:rPr>
              <a:t>https://bit.ly/2kkaajl</a:t>
            </a:r>
            <a:r>
              <a:rPr lang="en-GB" dirty="0"/>
              <a:t> </a:t>
            </a:r>
          </a:p>
          <a:p>
            <a:r>
              <a:rPr lang="en-GB" dirty="0"/>
              <a:t>The image: </a:t>
            </a:r>
            <a:r>
              <a:rPr lang="en-GB" u="sng" dirty="0">
                <a:hlinkClick r:id="rId3"/>
              </a:rPr>
              <a:t>https://media4.s-nbcnews.com/j/newscms/2019_33/2023466/170602-russell-lee-segregation-ac-506p_6e00acc731f13c9216ae0a169e65a54e.fit-2000w.jpg</a:t>
            </a:r>
            <a:endParaRPr lang="en-GB" u="sng" dirty="0"/>
          </a:p>
          <a:p>
            <a:r>
              <a:rPr lang="en-GB" dirty="0"/>
              <a:t>The official video: </a:t>
            </a:r>
            <a:r>
              <a:rPr lang="en-GB" u="sng" dirty="0">
                <a:hlinkClick r:id="rId4"/>
              </a:rPr>
              <a:t>https://www.youtube.com/watch?v=OIT0ucf_gys</a:t>
            </a:r>
            <a:endParaRPr lang="en-GB" u="sng" dirty="0"/>
          </a:p>
          <a:p>
            <a:r>
              <a:rPr lang="en-GB" dirty="0"/>
              <a:t>The cropped version was created with Filmora by Henry Letellier: </a:t>
            </a:r>
            <a:r>
              <a:rPr lang="en-GB" dirty="0">
                <a:hlinkClick r:id="rId5"/>
              </a:rPr>
              <a:t>https://youtu.be/M2iZrVs2E8Y</a:t>
            </a:r>
            <a:endParaRPr lang="en-GB" dirty="0"/>
          </a:p>
          <a:p>
            <a:r>
              <a:rPr lang="en-GB" dirty="0"/>
              <a:t>The google Lyrics : </a:t>
            </a:r>
            <a:r>
              <a:rPr lang="en-GB" dirty="0">
                <a:hlinkClick r:id="rId6"/>
              </a:rPr>
              <a:t>https://bit.ly/2lUetC8</a:t>
            </a:r>
            <a:endParaRPr lang="en-GB" dirty="0"/>
          </a:p>
          <a:p>
            <a:r>
              <a:rPr lang="en-GB" dirty="0"/>
              <a:t>The story of the Mexican wall 1: </a:t>
            </a:r>
            <a:r>
              <a:rPr lang="fr-FR" dirty="0">
                <a:hlinkClick r:id="rId7"/>
              </a:rPr>
              <a:t>https://bit.ly/2kcRvpo</a:t>
            </a:r>
            <a:endParaRPr lang="fr-FR" dirty="0"/>
          </a:p>
          <a:p>
            <a:r>
              <a:rPr lang="en-GB" dirty="0"/>
              <a:t>The story of the </a:t>
            </a:r>
            <a:r>
              <a:rPr lang="en-GB" dirty="0" err="1"/>
              <a:t>Mexicain</a:t>
            </a:r>
            <a:r>
              <a:rPr lang="en-GB" dirty="0"/>
              <a:t> Wall 2: </a:t>
            </a:r>
            <a:r>
              <a:rPr lang="en-GB" dirty="0">
                <a:hlinkClick r:id="rId8"/>
              </a:rPr>
              <a:t>https://bit.ly/2kmucd2</a:t>
            </a:r>
            <a:endParaRPr lang="en-GB" dirty="0"/>
          </a:p>
          <a:p>
            <a:r>
              <a:rPr lang="en-GB" dirty="0"/>
              <a:t>The images of the twin towers: </a:t>
            </a:r>
            <a:r>
              <a:rPr lang="en-GB" u="sng" dirty="0">
                <a:hlinkClick r:id="rId9"/>
              </a:rPr>
              <a:t>https://img.20mn.fr/ndp7POGDSEqAc2due7L1cw/310x190_twin-towers-world-trade-center-11-septembre-2001.jpg</a:t>
            </a:r>
            <a:endParaRPr lang="en-GB" u="sng" dirty="0"/>
          </a:p>
          <a:p>
            <a:r>
              <a:rPr lang="en-GB" dirty="0"/>
              <a:t>The image of three Donald Trump walls: </a:t>
            </a:r>
            <a:r>
              <a:rPr lang="fr-FR" dirty="0">
                <a:hlinkClick r:id="rId10"/>
              </a:rPr>
              <a:t>https://www1.cbn.com/sites/default/files/styles/video_ratio_16_9/public/media/slider/images/borderwallconstruction_hdv.jpg?itok=h_E3gTOI</a:t>
            </a:r>
            <a:endParaRPr lang="en-GB" dirty="0"/>
          </a:p>
          <a:p>
            <a:r>
              <a:rPr lang="en-GB" dirty="0"/>
              <a:t>The image of Donald Trump in front of one of his walls: </a:t>
            </a:r>
            <a:r>
              <a:rPr lang="fr-FR" dirty="0">
                <a:hlinkClick r:id="rId11"/>
              </a:rPr>
              <a:t>https://www.hawaiitribune-herald.com/wp-</a:t>
            </a:r>
            <a:r>
              <a:rPr lang="en-GB" dirty="0">
                <a:hlinkClick r:id="rId11"/>
              </a:rPr>
              <a:t>content/uploads/2018/03/web1_AP18086723862996.jpg</a:t>
            </a:r>
            <a:endParaRPr lang="en-GB" dirty="0"/>
          </a:p>
          <a:p>
            <a:r>
              <a:rPr lang="en-GB" dirty="0"/>
              <a:t>The images of the pillar, the stone pile an </a:t>
            </a:r>
            <a:r>
              <a:rPr lang="en-GB" dirty="0" err="1"/>
              <a:t>thehelicopter</a:t>
            </a:r>
            <a:r>
              <a:rPr lang="en-GB" dirty="0"/>
              <a:t> landing mat were taken directly from the video itself.</a:t>
            </a:r>
          </a:p>
        </p:txBody>
      </p:sp>
    </p:spTree>
    <p:extLst>
      <p:ext uri="{BB962C8B-B14F-4D97-AF65-F5344CB8AC3E}">
        <p14:creationId xmlns:p14="http://schemas.microsoft.com/office/powerpoint/2010/main" val="33758229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4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9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4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085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50"/>
                            </p:stCondLst>
                            <p:childTnLst>
                              <p:par>
                                <p:cTn id="34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00"/>
                            </p:stCondLst>
                            <p:childTnLst>
                              <p:par>
                                <p:cTn id="58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DA362D-4429-4C59-932F-50CC079D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8000" b="1" dirty="0"/>
              <a:t>Thank you for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3C838-6600-46A3-A336-827166B2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6600" dirty="0"/>
              <a:t>You’re attention</a:t>
            </a:r>
          </a:p>
          <a:p>
            <a:r>
              <a:rPr lang="en-GB" sz="6600" dirty="0"/>
              <a:t>Listening</a:t>
            </a:r>
          </a:p>
          <a:p>
            <a:r>
              <a:rPr lang="en-GB" sz="6600" dirty="0"/>
              <a:t>Liking and subscribing</a:t>
            </a:r>
          </a:p>
        </p:txBody>
      </p:sp>
    </p:spTree>
    <p:extLst>
      <p:ext uri="{BB962C8B-B14F-4D97-AF65-F5344CB8AC3E}">
        <p14:creationId xmlns:p14="http://schemas.microsoft.com/office/powerpoint/2010/main" val="2777452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5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 0.025 0.06 0.047 0.137 0.048 C 0.198 0.05 0.248 0.038 0.249 0.023 C 0.249 0.008 0.2 -0.006 0.138 -0.007 C 0.107 -0.007 0.079 -0.005 0.059 0 C 0.03 0.007 0.013 0.018 0.013 0.031 C 0.013 0.038 0.018 0.045 0.027 0.051 C 0.048 0.064 0.089 0.073 0.136 0.074 C 0.191 0.076 0.236 0.065 0.236 0.052 C 0.237 0.038 0.192 0.026 0.137 0.024 C 0.109 0.024 0.084 0.026 0.065 0.03 C 0.04 0.037 0.024 0.048 0.024 0.059 C 0.024 0.065 0.029 0.071 0.037 0.077 C 0.056 0.088 0.092 0.097 0.135 0.098 C 0.185 0.099 0.225 0.089 0.225 0.077 C 0.226 0.065 0.186 0.054 0.136 0.053 C 0.111 0.052 0.088 0.054 0.071 0.058 C 0.048 0.064 0.035 0.073 0.035 0.084 C 0.035 0.089 0.039 0.095 0.046 0.1 C 0.063 0.11 0.096 0.118 0.134 0.119 C 0.179 0.119 0.215 0.111 0.215 0.1 C 0.215 0.089 0.18 0.079 0.135 0.078 C 0.113 0.078 0.092 0.08 0.077 0.083 C 0.056 0.088 0.044 0.097 0.043 0.106 C 0.043 0.111 0.048 0.116 0.054 0.12 C 0.069 0.13 0.099 0.137 0.133 0.137 C 0.173 0.138 0.206 0.131 0.206 0.121 C 0.207 0.111 0.174 0.102 0.134 0.101 C 0.114 0.101 0.095 0.102 0.082 0.106 C 0.063 0.11 0.052 0.118 0.052 0.126 C 0.052 0.131 0.055 0.135 0.061 0.139 C 0.075 0.148 0.101 0.154 0.132 0.155 C 0.169 0.155 0.198 0.149 0.198 0.14 C 0.199 0.131 0.17 0.123 0.133 0.122 C 0.115 0.122 0.099 0.123 0.087 0.126 C 0.07 0.13 0.06 0.137 0.06 0.145 C 0.06 0.149 0.063 0.152 0.068 0.156 C 0.08 0.164 0.104 0.169 0.132 0.17 C 0.165 0.171 0.191 0.165 0.191 0.156 C 0.191 0.149 0.166 0.141 0.133 0.141 C 0.116 0.14 0.101 0.142 0.09 0.144 C 0.075 0.148 0.066 0.154 0.066 0.161 C 0.066 0.165 0.069 0.168 0.074 0.171 C 0.085 0.178 0.107 0.183 0.131 0.184 C 0.161 0.185 0.185 0.179 0.185 0.172 C 0.185 0.164 0.161 0.158 0.132 0.157 C 0.118 0.157 0.104 0.158 0.094 0.161 C 0.08 0.164 0.072 0.169 0.072 0.176 C 0.072 0.179 0.075 0.182 0.079 0.185 C 0.089 0.191 0.108 0.196 0.131 0.196 C 0.157 0.197 0.179 0.192 0.179 0.185 C 0.179 0.179 0.158 0.173 0.131 0.173 C 0.119 0.172 0.106 0.173 0.097 0.175 C 0.085 0.179 0.078 0.184 0.078 0.189 C 0.078 0.192 0.08 0.195 0.084 0.197 C 0.093 0.203 0.11 0.207 0.131 0.208 C 0.155 0.208 0.174 0.203 0.174 0.198 C 0.174 0.192 0.155 0.186 0.131 0.186 C 0.119 0.186 0.108 0.187 0.101 0.189 C 0.089 0.191 0.083 0.196 0.083 0.201 C 0.083 0.203 0.085 0.206 0.088 0.208 C 0.096 0.214 0.112 0.217 0.13 0.218 C 0.152 0.218 0.169 0.214 0.169 0.209 C 0.169 0.203 0.152 0.199 0.131 0.198 C 0.12 0.198 0.11 0.199 0.103 0.201 C 0.093 0.203 0.087 0.207 0.087 0.212 C 0.087 0.214 0.089 0.216 0.092 0.218 E" pathEditMode="relative" ptsTypes="">
                                      <p:cBhvr>
                                        <p:cTn id="9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10"/>
                            </p:stCondLst>
                            <p:childTnLst>
                              <p:par>
                                <p:cTn id="14" presetID="4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4.44444E-6 L -0.23294 -4.44444E-6 C -0.225 -4.44444E-6 -0.21602 -0.01388 -0.20794 -0.01597 C -0.20195 -0.01597 -0.19102 -0.003 -0.18594 -0.003 C -0.17904 -0.003 -0.17201 -0.00694 -0.15898 -0.00694 L -0.15 -0.16203 L -0.13997 0.025 L -0.12799 -4.44444E-6 L -0.11797 -0.00694 L -0.09401 -0.00092 C -0.08294 -0.00393 -0.07396 -0.01689 -0.06302 -0.02199 C -0.05898 -0.02291 -0.05 -0.02407 -0.04401 -0.02199 C -0.03802 -0.0199 -0.03294 -0.00601 -0.03099 -0.00509 C -0.02799 -0.00092 -0.02096 -0.00509 -0.01706 -0.003 L -0.01094 -4.44444E-6 L 2.08333E-7 -4.44444E-6 " pathEditMode="relative" rAng="0" ptsTypes="AAAAAAAAAAAAAAAA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1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10"/>
                            </p:stCondLst>
                            <p:childTnLst>
                              <p:par>
                                <p:cTn id="20" presetID="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 -0.005 -0.029 -0.009 -0.044 -0.009 C -0.114 -0.009 -0.169 0.048 -0.169 0.117 C -0.169 0.185 -0.114 0.241 -0.044 0.241 C -0.029 0.241 -0.014 0.238 0 0.233 C -0.047 0.215 -0.08 0.17 -0.08 0.117 C -0.08 0.063 -0.047 0.018 0 0 Z" pathEditMode="relative" ptsTypes="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10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10"/>
                            </p:stCondLst>
                            <p:childTnLst>
                              <p:par>
                                <p:cTn id="26" presetID="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uiExpand="1" build="p"/>
      <p:bldP spid="3" grpId="2" uiExpand="1" build="p"/>
      <p:bldP spid="3" grpId="3" uiExpand="1" build="p"/>
      <p:bldP spid="3" grpId="4" uiExpand="1" build="p"/>
      <p:bldP spid="3" grpId="5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8852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38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as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bâtiment, bouteille, extérieur&#10;&#10;Description générée automatiquement">
            <a:extLst>
              <a:ext uri="{FF2B5EF4-FFF2-40B4-BE49-F238E27FC236}">
                <a16:creationId xmlns:a16="http://schemas.microsoft.com/office/drawing/2014/main" id="{FE340132-DA0D-4CCB-A0FA-ACC3940D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6959"/>
            <a:ext cx="12192000" cy="772495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14E4EA-5F60-4E7B-8B1A-462FD374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5684520"/>
            <a:ext cx="8808720" cy="123348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5400" b="1" dirty="0"/>
              <a:t>The anti-Mexican poster</a:t>
            </a:r>
          </a:p>
        </p:txBody>
      </p:sp>
    </p:spTree>
    <p:extLst>
      <p:ext uri="{BB962C8B-B14F-4D97-AF65-F5344CB8AC3E}">
        <p14:creationId xmlns:p14="http://schemas.microsoft.com/office/powerpoint/2010/main" val="159185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heelReverse spokes="1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591941"/>
      </p:ext>
    </p:extLst>
  </p:cSld>
  <p:clrMapOvr>
    <a:masterClrMapping/>
  </p:clrMapOvr>
  <p:transition spd="slow"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A833E-0BF3-4E77-A1FE-3971BDD7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006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meaning of the poster</a:t>
            </a: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B1C3C326-76C0-44BE-BAE3-8571B83A1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077268"/>
            <a:ext cx="3651466" cy="4380065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n-US" sz="1800" dirty="0"/>
              <a:t>Countless sings and posters</a:t>
            </a:r>
          </a:p>
          <a:p>
            <a:r>
              <a:rPr lang="en-US" sz="1800" dirty="0"/>
              <a:t>Font links to racist anti-immigration movement</a:t>
            </a:r>
          </a:p>
          <a:p>
            <a:r>
              <a:rPr lang="en-US" sz="1800" dirty="0"/>
              <a:t>34 Millions of Americans in the U.S are originally Mexican in 2013</a:t>
            </a:r>
          </a:p>
          <a:p>
            <a:r>
              <a:rPr lang="en-US" sz="1800" dirty="0"/>
              <a:t>U.S 2</a:t>
            </a:r>
            <a:r>
              <a:rPr lang="en-US" sz="1800" baseline="30000" dirty="0"/>
              <a:t>nd</a:t>
            </a:r>
            <a:r>
              <a:rPr lang="en-US" sz="1800" dirty="0"/>
              <a:t> place with the most Mexicans</a:t>
            </a:r>
          </a:p>
          <a:p>
            <a:r>
              <a:rPr lang="en-US" sz="1800" dirty="0"/>
              <a:t>2008 about 7 000 000 were illegal in the U.S</a:t>
            </a:r>
          </a:p>
          <a:p>
            <a:r>
              <a:rPr lang="en-US" sz="1800" dirty="0"/>
              <a:t>Civilian groups created to apprehend illegal Mexicans</a:t>
            </a:r>
          </a:p>
          <a:p>
            <a:r>
              <a:rPr lang="en-US" sz="1800" dirty="0"/>
              <a:t>Donald Trump says illegal </a:t>
            </a:r>
            <a:r>
              <a:rPr lang="en-US" sz="1800" dirty="0" err="1"/>
              <a:t>mexcicans</a:t>
            </a:r>
            <a:r>
              <a:rPr lang="en-US" sz="1800" dirty="0"/>
              <a:t> are criminals, rapists, and drug smugglers or dealers</a:t>
            </a:r>
          </a:p>
          <a:p>
            <a:r>
              <a:rPr lang="en-US" sz="1800" dirty="0"/>
              <a:t>2003-2007: California has the largest Mexican deaths due to crime.</a:t>
            </a:r>
          </a:p>
          <a:p>
            <a:r>
              <a:rPr lang="en-US" sz="1800" dirty="0"/>
              <a:t>Many more incidents not </a:t>
            </a:r>
            <a:r>
              <a:rPr lang="en-US" sz="1800" dirty="0" err="1"/>
              <a:t>menchionned</a:t>
            </a:r>
            <a:r>
              <a:rPr lang="en-US" sz="1800" dirty="0"/>
              <a:t> in this presentation.</a:t>
            </a:r>
          </a:p>
        </p:txBody>
      </p:sp>
      <p:pic>
        <p:nvPicPr>
          <p:cNvPr id="20" name="Espace réservé du contenu 19" descr="Une image contenant bâtiment, bouteille, extérieur&#10;&#10;Description générée automatiquement">
            <a:extLst>
              <a:ext uri="{FF2B5EF4-FFF2-40B4-BE49-F238E27FC236}">
                <a16:creationId xmlns:a16="http://schemas.microsoft.com/office/drawing/2014/main" id="{3D77E202-2E38-4728-956C-5F9282733A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2" r="18470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6396724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FDDBF-9564-48CB-AF9D-F58BCCB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7111FC-C48F-4534-B738-1CC40E8E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The anti-Mexican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meaning of the poster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An extract of the song “ 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context of the song “land of the free” and the see saw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Our personal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Credits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30410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100FD-9458-4808-95D8-9B7777EA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172700" cy="1325563"/>
          </a:xfrm>
        </p:spPr>
        <p:txBody>
          <a:bodyPr/>
          <a:lstStyle/>
          <a:p>
            <a:pPr algn="ctr"/>
            <a:r>
              <a:rPr lang="en-GB" dirty="0"/>
              <a:t>An extract of the song “land of the free”</a:t>
            </a:r>
          </a:p>
        </p:txBody>
      </p:sp>
      <p:pic>
        <p:nvPicPr>
          <p:cNvPr id="9" name="Média en ligne 8" title="Land of the free">
            <a:hlinkClick r:id="" action="ppaction://media"/>
            <a:extLst>
              <a:ext uri="{FF2B5EF4-FFF2-40B4-BE49-F238E27FC236}">
                <a16:creationId xmlns:a16="http://schemas.microsoft.com/office/drawing/2014/main" id="{550F9394-36E2-473E-98FE-D4942BBA897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910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100FD-9458-4808-95D8-9B7777EA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172700" cy="1325563"/>
          </a:xfrm>
        </p:spPr>
        <p:txBody>
          <a:bodyPr/>
          <a:lstStyle/>
          <a:p>
            <a:pPr algn="ctr"/>
            <a:r>
              <a:rPr lang="en-GB" dirty="0"/>
              <a:t>An extract of the song “land of the free”</a:t>
            </a:r>
          </a:p>
        </p:txBody>
      </p:sp>
      <p:pic>
        <p:nvPicPr>
          <p:cNvPr id="6" name="Espace réservé du contenu 5" descr="Une image contenant extérieur&#10;&#10;Description générée automatiquement">
            <a:extLst>
              <a:ext uri="{FF2B5EF4-FFF2-40B4-BE49-F238E27FC236}">
                <a16:creationId xmlns:a16="http://schemas.microsoft.com/office/drawing/2014/main" id="{2133653B-676F-439D-830E-E4295B693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12" y="1687501"/>
            <a:ext cx="8265581" cy="4636790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A8B6EFF-6A5A-4D04-B1C3-B933B5061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7" y="3290110"/>
            <a:ext cx="5617903" cy="692364"/>
          </a:xfrm>
          <a:prstGeom prst="rect">
            <a:avLst/>
          </a:prstGeom>
        </p:spPr>
      </p:pic>
      <p:pic>
        <p:nvPicPr>
          <p:cNvPr id="13" name="Image 12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3FD8C135-39D1-4872-BC2D-754CC3DD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55" y="1825287"/>
            <a:ext cx="4607095" cy="7004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3FD956-DB55-4872-85A0-EDA789702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2" y="2554410"/>
            <a:ext cx="6140440" cy="707048"/>
          </a:xfrm>
          <a:prstGeom prst="rect">
            <a:avLst/>
          </a:prstGeom>
        </p:spPr>
      </p:pic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94622CE-5B7E-4847-AF44-9197A65F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2" y="4025810"/>
            <a:ext cx="6605462" cy="13065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8B6D73D-DDFD-4123-BB7F-6D50BF3CD9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36" y="5442949"/>
            <a:ext cx="6201888" cy="7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1151</Words>
  <Application>Microsoft Office PowerPoint</Application>
  <PresentationFormat>Grand écran</PresentationFormat>
  <Paragraphs>140</Paragraphs>
  <Slides>21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The debate over immigration in the US</vt:lpstr>
      <vt:lpstr>Summary</vt:lpstr>
      <vt:lpstr>Summary</vt:lpstr>
      <vt:lpstr>The anti-Mexican poster</vt:lpstr>
      <vt:lpstr>Summary</vt:lpstr>
      <vt:lpstr>The meaning of the poster</vt:lpstr>
      <vt:lpstr>Summary</vt:lpstr>
      <vt:lpstr>An extract of the song “land of the free”</vt:lpstr>
      <vt:lpstr>An extract of the song “land of the free”</vt:lpstr>
      <vt:lpstr>Summary</vt:lpstr>
      <vt:lpstr>Présentation PowerPoint</vt:lpstr>
      <vt:lpstr>Présentation PowerPoint</vt:lpstr>
      <vt:lpstr>The context of the song “land of the free” (3/3)</vt:lpstr>
      <vt:lpstr>Summary</vt:lpstr>
      <vt:lpstr>The context of the song “land of the free” and the see saw wall</vt:lpstr>
      <vt:lpstr>Summary</vt:lpstr>
      <vt:lpstr>Our personal opinion</vt:lpstr>
      <vt:lpstr>Summary</vt:lpstr>
      <vt:lpstr>Credits</vt:lpstr>
      <vt:lpstr>Thank you for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debate over immigration in the US</dc:title>
  <dc:creator>Henry Letellier</dc:creator>
  <cp:lastModifiedBy>Henry Letellier</cp:lastModifiedBy>
  <cp:revision>14</cp:revision>
  <dcterms:created xsi:type="dcterms:W3CDTF">2019-09-16T22:28:40Z</dcterms:created>
  <dcterms:modified xsi:type="dcterms:W3CDTF">2019-09-17T00:40:46Z</dcterms:modified>
</cp:coreProperties>
</file>